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89" r:id="rId7"/>
    <p:sldId id="290" r:id="rId8"/>
    <p:sldId id="291" r:id="rId9"/>
    <p:sldId id="294" r:id="rId10"/>
    <p:sldId id="292" r:id="rId11"/>
    <p:sldId id="295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93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7DD4D-4EC8-474F-BC62-3A16EAA9B4D2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4E94B-7365-44E8-B9D7-72EB40BD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13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X=6,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534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93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679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960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X=6,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049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99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424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41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63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399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41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385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202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43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807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58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0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760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41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35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983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038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12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33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2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7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77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33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78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64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5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3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6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0.png"/><Relationship Id="rId4" Type="http://schemas.openxmlformats.org/officeDocument/2006/relationships/image" Target="../media/image4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4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5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0.png"/><Relationship Id="rId4" Type="http://schemas.openxmlformats.org/officeDocument/2006/relationships/image" Target="../media/image5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5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6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6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18.png"/><Relationship Id="rId5" Type="http://schemas.openxmlformats.org/officeDocument/2006/relationships/image" Target="../media/image5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18.png"/><Relationship Id="rId5" Type="http://schemas.openxmlformats.org/officeDocument/2006/relationships/image" Target="../media/image5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0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Quadrilateral 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</a:t>
            </a:r>
            <a:r>
              <a:rPr lang="en-GB" dirty="0" err="1"/>
              <a:t>nRich</a:t>
            </a:r>
            <a:r>
              <a:rPr lang="en-GB" dirty="0"/>
              <a:t> Strange Rectangle </a:t>
            </a:r>
          </a:p>
          <a:p>
            <a:r>
              <a:rPr lang="en-GB" dirty="0"/>
              <a:t>384</a:t>
            </a:r>
          </a:p>
        </p:txBody>
      </p:sp>
    </p:spTree>
    <p:extLst>
      <p:ext uri="{BB962C8B-B14F-4D97-AF65-F5344CB8AC3E}">
        <p14:creationId xmlns:p14="http://schemas.microsoft.com/office/powerpoint/2010/main" val="301098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>
            <a:extLst>
              <a:ext uri="{FF2B5EF4-FFF2-40B4-BE49-F238E27FC236}">
                <a16:creationId xmlns:a16="http://schemas.microsoft.com/office/drawing/2014/main" id="{A7415742-0529-4857-A14C-EC7AFE31F1C2}"/>
              </a:ext>
            </a:extLst>
          </p:cNvPr>
          <p:cNvSpPr/>
          <p:nvPr/>
        </p:nvSpPr>
        <p:spPr>
          <a:xfrm>
            <a:off x="1722593" y="3430007"/>
            <a:ext cx="1286540" cy="1286540"/>
          </a:xfrm>
          <a:prstGeom prst="arc">
            <a:avLst>
              <a:gd name="adj1" fmla="val 18425278"/>
              <a:gd name="adj2" fmla="val 142689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A13C500-AC0C-4075-BBB8-53BF0A842B7B}"/>
              </a:ext>
            </a:extLst>
          </p:cNvPr>
          <p:cNvSpPr/>
          <p:nvPr/>
        </p:nvSpPr>
        <p:spPr>
          <a:xfrm>
            <a:off x="6145500" y="2361077"/>
            <a:ext cx="1286540" cy="1286540"/>
          </a:xfrm>
          <a:prstGeom prst="arc">
            <a:avLst>
              <a:gd name="adj1" fmla="val 8615021"/>
              <a:gd name="adj2" fmla="val 1246862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4B9B87E-7FB0-41B0-ACA0-FF8C86142666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8B0F566-BB57-4BCF-910C-AE89978F1151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628900" cy="4190385"/>
            <a:chOff x="2352040" y="1001375"/>
            <a:chExt cx="562890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/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05D1212-F72F-4988-B1FB-0C3436D78E75}"/>
                  </a:ext>
                </a:extLst>
              </p:cNvPr>
              <p:cNvSpPr txBox="1"/>
              <p:nvPr/>
            </p:nvSpPr>
            <p:spPr>
              <a:xfrm>
                <a:off x="2338192" y="3810402"/>
                <a:ext cx="7665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135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05D1212-F72F-4988-B1FB-0C3436D78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192" y="3810402"/>
                <a:ext cx="766555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74C8C4-5C77-D62C-7E24-B52706DE7955}"/>
                  </a:ext>
                </a:extLst>
              </p:cNvPr>
              <p:cNvSpPr txBox="1"/>
              <p:nvPr/>
            </p:nvSpPr>
            <p:spPr>
              <a:xfrm>
                <a:off x="1188736" y="3795712"/>
                <a:ext cx="11993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A74C8C4-5C77-D62C-7E24-B52706DE7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36" y="3795712"/>
                <a:ext cx="1199366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848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ED54D-FBA7-4F6E-B534-E47E78256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96467-9DFF-4BCB-B551-110E9AAA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16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4E0D-9832-4CB3-926A-3E7C7DDE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8C8699-38E3-45D7-A19C-C6D4C4C2AD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484600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dirty="0"/>
                  <a:t>A good test of distances between points, perpendicular lines, equation of a line and intersection of lines, all in one problem.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That’s assuming that they haven’t been introduced to the Cosine Rule.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Answers on all worksheets are: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	Angle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=45°,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=135°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8C8699-38E3-45D7-A19C-C6D4C4C2AD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4846003"/>
              </a:xfrm>
              <a:blipFill>
                <a:blip r:embed="rId2"/>
                <a:stretch>
                  <a:fillRect l="-1704" t="-2516" r="-148" b="-21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160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0154-5024-4C5E-81AF-DF0F25045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7BE44-C78B-4260-A945-6A78373AB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6" cy="4190385"/>
            <a:chOff x="2352040" y="1001375"/>
            <a:chExt cx="5968736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CC6C4B-AD21-4952-BCE5-56B5B5E4BB7D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97806F-8923-43A7-94A5-C78EB68EFD7F}"/>
              </a:ext>
            </a:extLst>
          </p:cNvPr>
          <p:cNvSpPr txBox="1"/>
          <p:nvPr/>
        </p:nvSpPr>
        <p:spPr>
          <a:xfrm>
            <a:off x="7985051" y="5435600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C596A2-84D3-92FB-05CE-E6AAC943EBBC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4C596A2-84D3-92FB-05CE-E6AAC943E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36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798818" cy="4190385"/>
            <a:chOff x="2352040" y="1001375"/>
            <a:chExt cx="5798818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1B11F8-CA2A-4F48-A239-7EE84545AEC9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1CAB25-492D-4359-8994-EA0C3431DDF5}"/>
              </a:ext>
            </a:extLst>
          </p:cNvPr>
          <p:cNvSpPr txBox="1"/>
          <p:nvPr/>
        </p:nvSpPr>
        <p:spPr>
          <a:xfrm>
            <a:off x="7985051" y="5435600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89F005-58AA-2A76-514E-6D05A3AAC96A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89F005-58AA-2A76-514E-6D05A3AAC9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396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99BA08-C7A0-49A0-9F2F-9ED8D7D4282A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80D24E-2273-4DC5-8710-686DC4001504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F543B5A-A056-60FB-29AA-C28D580C2E03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F543B5A-A056-60FB-29AA-C28D580C2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78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551689-FD08-45F3-B1F1-8036DB09C243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73D2FE-5BC1-47B6-9C9A-4E4B9E6A5028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D1D9D8-EF6C-CF15-D99F-E83A51A1B93E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AD1D9D8-EF6C-CF15-D99F-E83A51A1B9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41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95EA29-A09B-4167-AA02-220647864AE1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CEBF35-6984-441E-861F-7F93C16157AC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AE899D-3ACC-F2C4-DED5-40BF19805747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AE899D-3ACC-F2C4-DED5-40BF19805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641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528D99-3D42-4A52-86A5-50E06E96C225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D00686-3D91-419D-9F67-01898B9604CA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A52C21-C623-5D19-7E26-90BBD0FE46FD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A52C21-C623-5D19-7E26-90BBD0FE4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00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628900" cy="4190385"/>
            <a:chOff x="2352040" y="1001375"/>
            <a:chExt cx="562890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74EC88-9A72-3672-1DA8-045D25DCEDAF}"/>
                  </a:ext>
                </a:extLst>
              </p:cNvPr>
              <p:cNvSpPr txBox="1"/>
              <p:nvPr/>
            </p:nvSpPr>
            <p:spPr>
              <a:xfrm>
                <a:off x="1188736" y="3795712"/>
                <a:ext cx="11993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74EC88-9A72-3672-1DA8-045D25DCED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36" y="3795712"/>
                <a:ext cx="1199366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3D7E25BC-00C4-F14F-5275-F35123525266}"/>
              </a:ext>
            </a:extLst>
          </p:cNvPr>
          <p:cNvSpPr txBox="1"/>
          <p:nvPr/>
        </p:nvSpPr>
        <p:spPr>
          <a:xfrm>
            <a:off x="7213600" y="11277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86893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63C8EB-E0FD-4BEB-8B86-BDEC586F7C0B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33A9DD-C633-41DC-B8A3-C36107207A74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CD2624-98DA-3E8C-BD6A-1F4449ED4853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4CD2624-98DA-3E8C-BD6A-1F4449ED48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676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6" cy="4190385"/>
            <a:chOff x="2352040" y="1001375"/>
            <a:chExt cx="5968736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3D0EB0-370F-413C-AD30-0C9FC00FA47E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3C0398-9477-490D-945B-492428F7937B}"/>
              </a:ext>
            </a:extLst>
          </p:cNvPr>
          <p:cNvSpPr txBox="1"/>
          <p:nvPr/>
        </p:nvSpPr>
        <p:spPr>
          <a:xfrm>
            <a:off x="7985051" y="5435600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8C550C-DC61-E440-386A-407E6B471D31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8C550C-DC61-E440-386A-407E6B471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810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F00230-4637-43BE-A2DE-DEBE48C37053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1F3C17-EBEC-4AB3-95B5-D68042D7AB2C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CA9FF68-02A5-31D0-B101-5A3AC6A04B68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CA9FF68-02A5-31D0-B101-5A3AC6A04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98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ADFA74-5B43-4FB0-9913-E4E4B5C42EA5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5F2680-E2C3-49DC-8C3E-256F3E3ADBCD}"/>
              </a:ext>
            </a:extLst>
          </p:cNvPr>
          <p:cNvSpPr txBox="1"/>
          <p:nvPr/>
        </p:nvSpPr>
        <p:spPr>
          <a:xfrm>
            <a:off x="7985051" y="5435600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D84372-ACF2-E2C5-7A32-8591012F41F4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D84372-ACF2-E2C5-7A32-8591012F41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2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2AFA2C-BEB5-44C6-BBDE-114DF16E6C1E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9470B4-E1D0-47BB-AD02-C974F534E8EF}"/>
              </a:ext>
            </a:extLst>
          </p:cNvPr>
          <p:cNvSpPr txBox="1"/>
          <p:nvPr/>
        </p:nvSpPr>
        <p:spPr>
          <a:xfrm>
            <a:off x="7985051" y="5435600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570D19-F82B-24E6-ACA0-B536154CCB4D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570D19-F82B-24E6-ACA0-B536154CCB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36928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529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2352040" y="1245215"/>
            <a:ext cx="5968735" cy="4190385"/>
            <a:chOff x="2352040" y="1001375"/>
            <a:chExt cx="5968735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54E563-7437-4CF3-95C0-1580AF030F7D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EC8D5D-B3CC-4436-A06A-718499494072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45088B-2087-5B5F-13B6-94BD1CCACE80}"/>
                  </a:ext>
                </a:extLst>
              </p:cNvPr>
              <p:cNvSpPr txBox="1"/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F45088B-2087-5B5F-13B6-94BD1CCACE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256" y="3795712"/>
                <a:ext cx="119936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46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888199" cy="4190385"/>
            <a:chOff x="1432576" y="1001375"/>
            <a:chExt cx="688819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56,16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1836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1836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E2B60E-4331-437A-A69C-2FB91D630189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F5651B-354C-4FD7-A72A-46A1E12618BE}"/>
              </a:ext>
            </a:extLst>
          </p:cNvPr>
          <p:cNvSpPr txBox="1"/>
          <p:nvPr/>
        </p:nvSpPr>
        <p:spPr>
          <a:xfrm>
            <a:off x="7985051" y="5435600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6942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533160" y="1245215"/>
            <a:ext cx="6578329" cy="4190385"/>
            <a:chOff x="1533160" y="1001375"/>
            <a:chExt cx="657832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533160" y="2044283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3160" y="2044283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BC7A2F-5B04-4AD5-AF8A-8D7AFBC0F5B5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00A838-8E0F-468C-B58B-D5EB19D97A6F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5927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94C268-7E90-48FF-A94A-932039235C82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6A1E2A-1E31-429D-B173-03EDCC2457B6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9827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8A8251-E16C-4923-80A8-6E6D7D54561C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7542E-D150-4774-94B7-C59A1A91ED4C}"/>
              </a:ext>
            </a:extLst>
          </p:cNvPr>
          <p:cNvSpPr txBox="1"/>
          <p:nvPr/>
        </p:nvSpPr>
        <p:spPr>
          <a:xfrm>
            <a:off x="7985051" y="5435600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20898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158245" y="5892800"/>
            <a:ext cx="6827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You could start by determining all the lengths.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801360" y="1739820"/>
                <a:ext cx="3070008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60" y="1739820"/>
                <a:ext cx="3070008" cy="5395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2415405" cy="5497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ED7EC0-AC0C-4F50-8120-6A9EA26FE34F}"/>
                  </a:ext>
                </a:extLst>
              </p:cNvPr>
              <p:cNvSpPr txBox="1"/>
              <p:nvPr/>
            </p:nvSpPr>
            <p:spPr>
              <a:xfrm>
                <a:off x="965200" y="2061135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ED7EC0-AC0C-4F50-8120-6A9EA26FE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2061135"/>
                <a:ext cx="2415405" cy="5497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AC3102-DB0C-49C9-AEA6-6CB4568CD5EF}"/>
                  </a:ext>
                </a:extLst>
              </p:cNvPr>
              <p:cNvSpPr txBox="1"/>
              <p:nvPr/>
            </p:nvSpPr>
            <p:spPr>
              <a:xfrm>
                <a:off x="908742" y="4525322"/>
                <a:ext cx="2730171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AC3102-DB0C-49C9-AEA6-6CB4568CD5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42" y="4525322"/>
                <a:ext cx="2730171" cy="5395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5AFE8BDA-57F9-486F-A201-CED6FF87F503}"/>
              </a:ext>
            </a:extLst>
          </p:cNvPr>
          <p:cNvGrpSpPr/>
          <p:nvPr/>
        </p:nvGrpSpPr>
        <p:grpSpPr>
          <a:xfrm>
            <a:off x="4221480" y="1706880"/>
            <a:ext cx="423514" cy="3180080"/>
            <a:chOff x="4221480" y="1706880"/>
            <a:chExt cx="423514" cy="318008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C6C5A73-8BD1-4E60-9A63-14E192FFEEE5}"/>
                </a:ext>
              </a:extLst>
            </p:cNvPr>
            <p:cNvCxnSpPr>
              <a:stCxn id="6" idx="3"/>
              <a:endCxn id="6" idx="1"/>
            </p:cNvCxnSpPr>
            <p:nvPr/>
          </p:nvCxnSpPr>
          <p:spPr>
            <a:xfrm>
              <a:off x="4221480" y="1706880"/>
              <a:ext cx="10160" cy="31800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/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98456D7-1EF1-4B54-B2FE-5D3815D23FC4}"/>
              </a:ext>
            </a:extLst>
          </p:cNvPr>
          <p:cNvGrpSpPr/>
          <p:nvPr/>
        </p:nvGrpSpPr>
        <p:grpSpPr>
          <a:xfrm>
            <a:off x="2352040" y="2877790"/>
            <a:ext cx="4439920" cy="1186210"/>
            <a:chOff x="2352040" y="2877790"/>
            <a:chExt cx="4439920" cy="1186210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D9F0CCB-5543-4DB4-961C-255447C38826}"/>
                </a:ext>
              </a:extLst>
            </p:cNvPr>
            <p:cNvCxnSpPr>
              <a:cxnSpLocks/>
              <a:stCxn id="6" idx="2"/>
              <a:endCxn id="6" idx="0"/>
            </p:cNvCxnSpPr>
            <p:nvPr/>
          </p:nvCxnSpPr>
          <p:spPr>
            <a:xfrm flipH="1">
              <a:off x="2352040" y="2997200"/>
              <a:ext cx="4439920" cy="10668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0D29B5B5-0072-4FB5-B02C-95E33DC0D8C2}"/>
                    </a:ext>
                  </a:extLst>
                </p:cNvPr>
                <p:cNvSpPr txBox="1"/>
                <p:nvPr/>
              </p:nvSpPr>
              <p:spPr>
                <a:xfrm>
                  <a:off x="4748484" y="2877790"/>
                  <a:ext cx="795539" cy="5052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0D29B5B5-0072-4FB5-B02C-95E33DC0D8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8484" y="2877790"/>
                  <a:ext cx="795539" cy="50520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1977B94-07D4-D5B4-2B35-99F128FB423F}"/>
              </a:ext>
            </a:extLst>
          </p:cNvPr>
          <p:cNvSpPr txBox="1"/>
          <p:nvPr/>
        </p:nvSpPr>
        <p:spPr>
          <a:xfrm>
            <a:off x="7213600" y="11277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13827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888199" cy="4190385"/>
            <a:chOff x="1432576" y="1001375"/>
            <a:chExt cx="688819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22BD49-93C0-405E-86E4-6F1E5B4A088C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61DA1B-F38C-46C6-A52A-3D20383893E3}"/>
              </a:ext>
            </a:extLst>
          </p:cNvPr>
          <p:cNvSpPr txBox="1"/>
          <p:nvPr/>
        </p:nvSpPr>
        <p:spPr>
          <a:xfrm>
            <a:off x="7985051" y="5435600"/>
            <a:ext cx="3866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58514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61532F-4E60-4548-A25D-A60111E5B57F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86B3C3-F411-4A31-8673-08A2FB12A31C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19830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AF7146-04F5-44B5-95E2-006E7B42F5F3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D38807-B13F-426C-AC57-2147FAEE93D8}"/>
              </a:ext>
            </a:extLst>
          </p:cNvPr>
          <p:cNvSpPr txBox="1"/>
          <p:nvPr/>
        </p:nvSpPr>
        <p:spPr>
          <a:xfrm>
            <a:off x="7985051" y="5435600"/>
            <a:ext cx="3449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6544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5B82FF-4255-4B86-9125-EC7A719E15E7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9A21E8-809B-4E9E-88A6-684D601537FA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39395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65AA2D-C644-44F3-AE0D-76D84AF731A2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93083F-0F35-4F74-BDC2-EFC5136B3AC2}"/>
              </a:ext>
            </a:extLst>
          </p:cNvPr>
          <p:cNvSpPr txBox="1"/>
          <p:nvPr/>
        </p:nvSpPr>
        <p:spPr>
          <a:xfrm>
            <a:off x="7985051" y="5435600"/>
            <a:ext cx="3545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43048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888199" cy="4190385"/>
            <a:chOff x="1432576" y="1001375"/>
            <a:chExt cx="688819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9BF2D5-AC28-4066-8B84-5DDE94D34DFA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69AA1B-2B11-479B-BBD6-2D3ADD099237}"/>
              </a:ext>
            </a:extLst>
          </p:cNvPr>
          <p:cNvSpPr txBox="1"/>
          <p:nvPr/>
        </p:nvSpPr>
        <p:spPr>
          <a:xfrm>
            <a:off x="7985051" y="5435600"/>
            <a:ext cx="3353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89067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888199" cy="4190385"/>
            <a:chOff x="1432576" y="1001375"/>
            <a:chExt cx="688819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427A5B-9520-41A4-A205-EC7B6EC3291C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DF941F-8321-4E19-AA4D-FCFA96FA9D20}"/>
              </a:ext>
            </a:extLst>
          </p:cNvPr>
          <p:cNvSpPr txBox="1"/>
          <p:nvPr/>
        </p:nvSpPr>
        <p:spPr>
          <a:xfrm>
            <a:off x="7985051" y="5435600"/>
            <a:ext cx="4251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76263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32576" y="1245215"/>
            <a:ext cx="6718282" cy="4190385"/>
            <a:chOff x="1432576" y="1001375"/>
            <a:chExt cx="671828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3257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257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8F06A2-BD82-4EE4-90EC-B02AD70131B6}"/>
              </a:ext>
            </a:extLst>
          </p:cNvPr>
          <p:cNvSpPr txBox="1"/>
          <p:nvPr/>
        </p:nvSpPr>
        <p:spPr>
          <a:xfrm>
            <a:off x="7679112" y="411778"/>
            <a:ext cx="98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23065B-A986-4ADD-A27D-8D1CFBAC1E74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8071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1158245" y="5618480"/>
                <a:ext cx="7942302" cy="1110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Spotting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shows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   and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shows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is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5" y="5618480"/>
                <a:ext cx="7942302" cy="1110689"/>
              </a:xfrm>
              <a:prstGeom prst="rect">
                <a:avLst/>
              </a:prstGeom>
              <a:blipFill>
                <a:blip r:embed="rId6"/>
                <a:stretch>
                  <a:fillRect l="-1151" b="-104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6C5A73-8BD1-4E60-9A63-14E192FFEEE5}"/>
              </a:ext>
            </a:extLst>
          </p:cNvPr>
          <p:cNvCxnSpPr>
            <a:stCxn id="6" idx="3"/>
            <a:endCxn id="6" idx="1"/>
          </p:cNvCxnSpPr>
          <p:nvPr/>
        </p:nvCxnSpPr>
        <p:spPr>
          <a:xfrm>
            <a:off x="4221480" y="1706880"/>
            <a:ext cx="10160" cy="31800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4A980AF-EA3D-42EF-98FC-E6C74D12E10D}"/>
                  </a:ext>
                </a:extLst>
              </p:cNvPr>
              <p:cNvSpPr txBox="1"/>
              <p:nvPr/>
            </p:nvSpPr>
            <p:spPr>
              <a:xfrm>
                <a:off x="4221480" y="2426622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4A980AF-EA3D-42EF-98FC-E6C74D12E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80" y="2426622"/>
                <a:ext cx="423514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D9F0CCB-5543-4DB4-961C-255447C38826}"/>
              </a:ext>
            </a:extLst>
          </p:cNvPr>
          <p:cNvCxnSpPr>
            <a:cxnSpLocks/>
            <a:stCxn id="6" idx="2"/>
            <a:endCxn id="6" idx="0"/>
          </p:cNvCxnSpPr>
          <p:nvPr/>
        </p:nvCxnSpPr>
        <p:spPr>
          <a:xfrm flipH="1">
            <a:off x="2352040" y="2997200"/>
            <a:ext cx="4439920" cy="1066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D29B5B5-0072-4FB5-B02C-95E33DC0D8C2}"/>
                  </a:ext>
                </a:extLst>
              </p:cNvPr>
              <p:cNvSpPr txBox="1"/>
              <p:nvPr/>
            </p:nvSpPr>
            <p:spPr>
              <a:xfrm>
                <a:off x="4748484" y="2877790"/>
                <a:ext cx="79553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D29B5B5-0072-4FB5-B02C-95E33DC0D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484" y="2877790"/>
                <a:ext cx="795539" cy="5052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/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/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236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DC8597EC-A073-40A2-98C1-85D8765E977D}"/>
              </a:ext>
            </a:extLst>
          </p:cNvPr>
          <p:cNvGrpSpPr/>
          <p:nvPr/>
        </p:nvGrpSpPr>
        <p:grpSpPr>
          <a:xfrm>
            <a:off x="4206686" y="1706054"/>
            <a:ext cx="1694449" cy="2084768"/>
            <a:chOff x="4206686" y="1706054"/>
            <a:chExt cx="1694449" cy="208476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93F687-515D-4570-BB5A-960606D8EBE1}"/>
                </a:ext>
              </a:extLst>
            </p:cNvPr>
            <p:cNvSpPr/>
            <p:nvPr/>
          </p:nvSpPr>
          <p:spPr>
            <a:xfrm rot="19408040">
              <a:off x="5632193" y="3453436"/>
              <a:ext cx="268942" cy="26894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D38517E-7A7B-47A6-BEFF-2846EC7956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06686" y="1706054"/>
              <a:ext cx="1538757" cy="208476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grp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1158245" y="5618480"/>
                <a:ext cx="723114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How can you work out the angles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? 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Can you “construct” any right-angled triangles?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5" y="5618480"/>
                <a:ext cx="7231147" cy="830997"/>
              </a:xfrm>
              <a:prstGeom prst="rect">
                <a:avLst/>
              </a:prstGeom>
              <a:blipFill>
                <a:blip r:embed="rId6"/>
                <a:stretch>
                  <a:fillRect l="-1265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/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/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B58595B-3942-400A-8DC3-1C8696AD926A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28E414A-FB27-477C-9E11-E9FE003C25AB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/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612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493F687-515D-4570-BB5A-960606D8EBE1}"/>
              </a:ext>
            </a:extLst>
          </p:cNvPr>
          <p:cNvSpPr/>
          <p:nvPr/>
        </p:nvSpPr>
        <p:spPr>
          <a:xfrm rot="19408040">
            <a:off x="5632193" y="3453436"/>
            <a:ext cx="268942" cy="268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38517E-7A7B-47A6-BEFF-2846EC79562D}"/>
              </a:ext>
            </a:extLst>
          </p:cNvPr>
          <p:cNvCxnSpPr>
            <a:cxnSpLocks/>
          </p:cNvCxnSpPr>
          <p:nvPr/>
        </p:nvCxnSpPr>
        <p:spPr>
          <a:xfrm flipH="1" flipV="1">
            <a:off x="4206686" y="1706054"/>
            <a:ext cx="1538757" cy="20847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grp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579123" y="5399024"/>
                <a:ext cx="798575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Find the equations of lines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𝐶𝐸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see where they intersect (thus giving you the coordinates of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).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Then decide what to do.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3" y="5399024"/>
                <a:ext cx="7985755" cy="1200329"/>
              </a:xfrm>
              <a:prstGeom prst="rect">
                <a:avLst/>
              </a:prstGeom>
              <a:blipFill>
                <a:blip r:embed="rId6"/>
                <a:stretch>
                  <a:fillRect l="-1145" t="-4061" r="-916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/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/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B58595B-3942-400A-8DC3-1C8696AD926A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28E414A-FB27-477C-9E11-E9FE003C25AB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/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95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A2C8342-8A06-4909-B890-836A04BC760F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4206686" y="1706054"/>
            <a:ext cx="1523369" cy="20639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7493F687-515D-4570-BB5A-960606D8EBE1}"/>
              </a:ext>
            </a:extLst>
          </p:cNvPr>
          <p:cNvSpPr/>
          <p:nvPr/>
        </p:nvSpPr>
        <p:spPr>
          <a:xfrm rot="19408040">
            <a:off x="5632193" y="3453436"/>
            <a:ext cx="268942" cy="268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3954525" y="1245215"/>
            <a:ext cx="4026415" cy="4190385"/>
            <a:chOff x="3954525" y="1001375"/>
            <a:chExt cx="4026415" cy="419038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213808" y="1047245"/>
                <a:ext cx="3783559" cy="4395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−0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b="0" dirty="0"/>
                  <a:t>	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0=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b="0" dirty="0"/>
                  <a:t>	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       “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”</a:t>
                </a:r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𝐶𝐸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 	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/>
                  <a:t>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𝐶𝐸</m:t>
                        </m:r>
                      </m:sub>
                    </m:sSub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08" y="1047245"/>
                <a:ext cx="3783559" cy="4395883"/>
              </a:xfrm>
              <a:prstGeom prst="rect">
                <a:avLst/>
              </a:prstGeom>
              <a:blipFill>
                <a:blip r:embed="rId5"/>
                <a:stretch>
                  <a:fillRect b="-1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/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E4A8DBC-AAB8-4985-8FCF-2815FCEFF2B1}"/>
              </a:ext>
            </a:extLst>
          </p:cNvPr>
          <p:cNvCxnSpPr>
            <a:cxnSpLocks/>
          </p:cNvCxnSpPr>
          <p:nvPr/>
        </p:nvCxnSpPr>
        <p:spPr>
          <a:xfrm flipH="1">
            <a:off x="4231640" y="2997200"/>
            <a:ext cx="2560320" cy="18897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54CC75-21BF-4F08-AC0F-04E2914CAF7D}"/>
                  </a:ext>
                </a:extLst>
              </p:cNvPr>
              <p:cNvSpPr txBox="1"/>
              <p:nvPr/>
            </p:nvSpPr>
            <p:spPr>
              <a:xfrm>
                <a:off x="398874" y="5575973"/>
                <a:ext cx="8346252" cy="1141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Intersection when: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=−2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+7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b="0" dirty="0"/>
                  <a:t>				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;		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=3, 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54CC75-21BF-4F08-AC0F-04E2914CAF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874" y="5575973"/>
                <a:ext cx="8346252" cy="1141466"/>
              </a:xfrm>
              <a:prstGeom prst="rect">
                <a:avLst/>
              </a:prstGeom>
              <a:blipFill>
                <a:blip r:embed="rId7"/>
                <a:stretch>
                  <a:fillRect l="-1095" b="-48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/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3,1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C81E5348-E35D-49FF-A685-DF81B47B8D72}"/>
              </a:ext>
            </a:extLst>
          </p:cNvPr>
          <p:cNvSpPr/>
          <p:nvPr/>
        </p:nvSpPr>
        <p:spPr>
          <a:xfrm>
            <a:off x="6791960" y="6135624"/>
            <a:ext cx="2059432" cy="581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47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21" grpId="0" build="p"/>
      <p:bldP spid="24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493F687-515D-4570-BB5A-960606D8EBE1}"/>
              </a:ext>
            </a:extLst>
          </p:cNvPr>
          <p:cNvSpPr/>
          <p:nvPr/>
        </p:nvSpPr>
        <p:spPr>
          <a:xfrm rot="19408040">
            <a:off x="5632193" y="3453436"/>
            <a:ext cx="268942" cy="268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38517E-7A7B-47A6-BEFF-2846EC79562D}"/>
              </a:ext>
            </a:extLst>
          </p:cNvPr>
          <p:cNvCxnSpPr>
            <a:cxnSpLocks/>
          </p:cNvCxnSpPr>
          <p:nvPr/>
        </p:nvCxnSpPr>
        <p:spPr>
          <a:xfrm flipH="1" flipV="1">
            <a:off x="4206687" y="1706054"/>
            <a:ext cx="1523114" cy="2063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3954525" y="1245215"/>
            <a:ext cx="4026415" cy="1873905"/>
            <a:chOff x="3954525" y="1001375"/>
            <a:chExt cx="4026415" cy="187390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/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E4A8DBC-AAB8-4985-8FCF-2815FCEFF2B1}"/>
              </a:ext>
            </a:extLst>
          </p:cNvPr>
          <p:cNvCxnSpPr>
            <a:cxnSpLocks/>
          </p:cNvCxnSpPr>
          <p:nvPr/>
        </p:nvCxnSpPr>
        <p:spPr>
          <a:xfrm flipH="1">
            <a:off x="5745443" y="2997200"/>
            <a:ext cx="1046517" cy="7724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54CC75-21BF-4F08-AC0F-04E2914CAF7D}"/>
                  </a:ext>
                </a:extLst>
              </p:cNvPr>
              <p:cNvSpPr txBox="1"/>
              <p:nvPr/>
            </p:nvSpPr>
            <p:spPr>
              <a:xfrm>
                <a:off x="536034" y="4462289"/>
                <a:ext cx="8346252" cy="22470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So triangle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𝐵𝐸𝐶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is isosceles and right-angled.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Therefore the angle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must be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Since angles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sum to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180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the angle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must be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754CC75-21BF-4F08-AC0F-04E2914CAF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34" y="4462289"/>
                <a:ext cx="8346252" cy="2247025"/>
              </a:xfrm>
              <a:prstGeom prst="rect">
                <a:avLst/>
              </a:prstGeom>
              <a:blipFill>
                <a:blip r:embed="rId5"/>
                <a:stretch>
                  <a:fillRect l="-1169" b="-5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/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3,1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E052863-0234-496E-A248-CFA344D81409}"/>
              </a:ext>
            </a:extLst>
          </p:cNvPr>
          <p:cNvCxnSpPr>
            <a:cxnSpLocks/>
          </p:cNvCxnSpPr>
          <p:nvPr/>
        </p:nvCxnSpPr>
        <p:spPr>
          <a:xfrm flipH="1" flipV="1">
            <a:off x="4206687" y="1706055"/>
            <a:ext cx="2585273" cy="1291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E181B1-E8AC-4F92-B070-4526856BADF8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E181B1-E8AC-4F92-B070-4526856BA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7079ED-5F4F-4DBB-8935-5B06229CE7FE}"/>
                  </a:ext>
                </a:extLst>
              </p:cNvPr>
              <p:cNvSpPr txBox="1"/>
              <p:nvPr/>
            </p:nvSpPr>
            <p:spPr>
              <a:xfrm>
                <a:off x="1974158" y="2770199"/>
                <a:ext cx="2900089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7079ED-5F4F-4DBB-8935-5B06229CE7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158" y="2770199"/>
                <a:ext cx="2900089" cy="53957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AA9730E-4E4D-440B-9811-68084FA5E19D}"/>
                  </a:ext>
                </a:extLst>
              </p:cNvPr>
              <p:cNvSpPr txBox="1"/>
              <p:nvPr/>
            </p:nvSpPr>
            <p:spPr>
              <a:xfrm>
                <a:off x="6394229" y="3273289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AA9730E-4E4D-440B-9811-68084FA5E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4229" y="3273289"/>
                <a:ext cx="2415405" cy="5497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708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19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493F687-515D-4570-BB5A-960606D8EBE1}"/>
              </a:ext>
            </a:extLst>
          </p:cNvPr>
          <p:cNvSpPr/>
          <p:nvPr/>
        </p:nvSpPr>
        <p:spPr>
          <a:xfrm rot="19408040">
            <a:off x="5632193" y="3453436"/>
            <a:ext cx="268942" cy="268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38517E-7A7B-47A6-BEFF-2846EC79562D}"/>
              </a:ext>
            </a:extLst>
          </p:cNvPr>
          <p:cNvCxnSpPr>
            <a:cxnSpLocks/>
          </p:cNvCxnSpPr>
          <p:nvPr/>
        </p:nvCxnSpPr>
        <p:spPr>
          <a:xfrm flipH="1" flipV="1">
            <a:off x="4206687" y="1706054"/>
            <a:ext cx="1523114" cy="2063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3954525" y="1245215"/>
            <a:ext cx="4026415" cy="1873905"/>
            <a:chOff x="3954525" y="1001375"/>
            <a:chExt cx="4026415" cy="187390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/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GB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1DFC032-823D-4411-98A8-7ABF5A673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159" y="3509099"/>
                <a:ext cx="45640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E4A8DBC-AAB8-4985-8FCF-2815FCEFF2B1}"/>
              </a:ext>
            </a:extLst>
          </p:cNvPr>
          <p:cNvCxnSpPr>
            <a:cxnSpLocks/>
          </p:cNvCxnSpPr>
          <p:nvPr/>
        </p:nvCxnSpPr>
        <p:spPr>
          <a:xfrm flipH="1">
            <a:off x="5745443" y="2997200"/>
            <a:ext cx="1046517" cy="77242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754CC75-21BF-4F08-AC0F-04E2914CAF7D}"/>
              </a:ext>
            </a:extLst>
          </p:cNvPr>
          <p:cNvSpPr txBox="1"/>
          <p:nvPr/>
        </p:nvSpPr>
        <p:spPr>
          <a:xfrm>
            <a:off x="536034" y="4462289"/>
            <a:ext cx="8346252" cy="169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Comic Sans MS" panose="030F0702030302020204" pitchFamily="66" charset="0"/>
              </a:rPr>
              <a:t>Note:  we got a lucky break.  If the triangle wasn’t isosceles then we would have had to resort to more advanced trigonometry.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/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3,1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62B26B-64C3-4EF2-BBAD-DDAF1D1B9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6576" y="3804354"/>
                <a:ext cx="978729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E052863-0234-496E-A248-CFA344D81409}"/>
              </a:ext>
            </a:extLst>
          </p:cNvPr>
          <p:cNvCxnSpPr>
            <a:cxnSpLocks/>
          </p:cNvCxnSpPr>
          <p:nvPr/>
        </p:nvCxnSpPr>
        <p:spPr>
          <a:xfrm flipH="1" flipV="1">
            <a:off x="4206687" y="1706055"/>
            <a:ext cx="2585273" cy="1291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E181B1-E8AC-4F92-B070-4526856BADF8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AE181B1-E8AC-4F92-B070-4526856BAD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7079ED-5F4F-4DBB-8935-5B06229CE7FE}"/>
                  </a:ext>
                </a:extLst>
              </p:cNvPr>
              <p:cNvSpPr txBox="1"/>
              <p:nvPr/>
            </p:nvSpPr>
            <p:spPr>
              <a:xfrm>
                <a:off x="1974158" y="2770199"/>
                <a:ext cx="2900089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F7079ED-5F4F-4DBB-8935-5B06229CE7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4158" y="2770199"/>
                <a:ext cx="2900089" cy="5395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AA9730E-4E4D-440B-9811-68084FA5E19D}"/>
                  </a:ext>
                </a:extLst>
              </p:cNvPr>
              <p:cNvSpPr txBox="1"/>
              <p:nvPr/>
            </p:nvSpPr>
            <p:spPr>
              <a:xfrm>
                <a:off x="6394229" y="3273289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AA9730E-4E4D-440B-9811-68084FA5E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4229" y="3273289"/>
                <a:ext cx="2415405" cy="5497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7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1343</Words>
  <Application>Microsoft Office PowerPoint</Application>
  <PresentationFormat>On-screen Show (4:3)</PresentationFormat>
  <Paragraphs>392</Paragraphs>
  <Slides>37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Bradley Hand ITC</vt:lpstr>
      <vt:lpstr>Calibri</vt:lpstr>
      <vt:lpstr>Cambria Math</vt:lpstr>
      <vt:lpstr>Comic Sans MS</vt:lpstr>
      <vt:lpstr>Office Theme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PowerPoint Presentation</vt:lpstr>
      <vt:lpstr>Note to Teacher</vt:lpstr>
      <vt:lpstr>RESOURCES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Rotated Squares</dc:title>
  <dc:creator>John</dc:creator>
  <cp:lastModifiedBy>John Burke</cp:lastModifiedBy>
  <cp:revision>42</cp:revision>
  <dcterms:created xsi:type="dcterms:W3CDTF">2018-09-04T20:54:38Z</dcterms:created>
  <dcterms:modified xsi:type="dcterms:W3CDTF">2022-09-29T14:21:03Z</dcterms:modified>
</cp:coreProperties>
</file>